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9" r:id="rId3"/>
    <p:sldId id="260" r:id="rId4"/>
    <p:sldId id="262" r:id="rId5"/>
    <p:sldId id="263" r:id="rId6"/>
    <p:sldId id="307" r:id="rId7"/>
    <p:sldId id="264" r:id="rId8"/>
    <p:sldId id="265" r:id="rId9"/>
    <p:sldId id="267" r:id="rId10"/>
    <p:sldId id="272" r:id="rId11"/>
    <p:sldId id="273" r:id="rId12"/>
    <p:sldId id="274" r:id="rId13"/>
    <p:sldId id="310" r:id="rId14"/>
    <p:sldId id="269" r:id="rId15"/>
    <p:sldId id="270" r:id="rId16"/>
    <p:sldId id="271" r:id="rId17"/>
    <p:sldId id="308" r:id="rId18"/>
    <p:sldId id="309" r:id="rId19"/>
    <p:sldId id="275" r:id="rId20"/>
    <p:sldId id="276" r:id="rId21"/>
    <p:sldId id="282" r:id="rId22"/>
    <p:sldId id="283" r:id="rId23"/>
    <p:sldId id="284" r:id="rId24"/>
    <p:sldId id="287" r:id="rId25"/>
    <p:sldId id="289" r:id="rId26"/>
    <p:sldId id="285" r:id="rId27"/>
    <p:sldId id="286" r:id="rId28"/>
    <p:sldId id="290" r:id="rId29"/>
    <p:sldId id="291" r:id="rId30"/>
    <p:sldId id="299" r:id="rId31"/>
    <p:sldId id="300" r:id="rId32"/>
    <p:sldId id="302" r:id="rId33"/>
    <p:sldId id="277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03" r:id="rId42"/>
    <p:sldId id="278" r:id="rId43"/>
    <p:sldId id="304" r:id="rId44"/>
    <p:sldId id="305" r:id="rId45"/>
    <p:sldId id="306" r:id="rId46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7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0CFC"/>
    <a:srgbClr val="513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8" autoAdjust="0"/>
    <p:restoredTop sz="91010" autoAdjust="0"/>
  </p:normalViewPr>
  <p:slideViewPr>
    <p:cSldViewPr snapToGrid="0" showGuides="1">
      <p:cViewPr>
        <p:scale>
          <a:sx n="100" d="100"/>
          <a:sy n="100" d="100"/>
        </p:scale>
        <p:origin x="330" y="420"/>
      </p:cViewPr>
      <p:guideLst>
        <p:guide orient="horz" pos="1777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ACA52-9CDC-423C-B190-ECB1ABAD99FA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D9AAF-EEBB-4233-B143-5DCEA09324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5447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ディレクトリ名とデータ名は日本語にしない</a:t>
            </a:r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ラスタのマージはデータを多く入れすぎるとエラーがでる場合がある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990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DEM</a:t>
            </a:r>
            <a:r>
              <a:rPr kumimoji="1" lang="ja-JP" altLang="en-US" dirty="0" smtClean="0"/>
              <a:t>の変換にはエコリスの変換ツールを利用した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8041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3020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dirty="0" smtClean="0"/>
              <a:t>新しいポリゴンの作り方は、スライド</a:t>
            </a:r>
            <a:r>
              <a:rPr kumimoji="1" lang="en-US" altLang="ja-JP" sz="1200" dirty="0" smtClean="0"/>
              <a:t>34</a:t>
            </a:r>
            <a:r>
              <a:rPr kumimoji="1" lang="ja-JP" altLang="en-US" sz="1200" dirty="0" smtClean="0"/>
              <a:t>を参考にする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001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1102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739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2017/3/9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583229" y="2430150"/>
            <a:ext cx="6176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10. </a:t>
            </a:r>
            <a:r>
              <a:rPr kumimoji="1" lang="ja-JP" altLang="en-US" sz="4000" dirty="0" smtClean="0"/>
              <a:t>空間データの統合・修正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  <a:latin typeface="+mj-ea"/>
              </a:rPr>
              <a:t>2</a:t>
            </a:r>
            <a:r>
              <a:rPr kumimoji="1" lang="en-US" altLang="ja-JP" sz="3200" b="1" u="none" dirty="0" smtClean="0">
                <a:solidFill>
                  <a:srgbClr val="0070C0"/>
                </a:solidFill>
                <a:latin typeface="+mj-ea"/>
              </a:rPr>
              <a:t>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等高線の抽出（空間補間）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940561"/>
            <a:ext cx="5283206" cy="409738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12" y="2297982"/>
            <a:ext cx="4722769" cy="334372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692826" y="1508363"/>
            <a:ext cx="1114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＞抽出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＞等高線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73990" y="2708315"/>
            <a:ext cx="38069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　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90450" y="306804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90450" y="340965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43620" y="3645066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150873" y="2990437"/>
            <a:ext cx="2993127" cy="230832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①　入力</a:t>
            </a:r>
            <a:r>
              <a:rPr lang="ja-JP" altLang="en-US" sz="1600" b="1" dirty="0"/>
              <a:t>ファイルを</a:t>
            </a:r>
            <a:r>
              <a:rPr lang="ja-JP" altLang="en-US" sz="1600" b="1" dirty="0" smtClean="0"/>
              <a:t>選択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②　出力先</a:t>
            </a:r>
            <a:r>
              <a:rPr lang="ja-JP" altLang="en-US" sz="1600" b="1" dirty="0"/>
              <a:t>とファイル</a:t>
            </a:r>
            <a:r>
              <a:rPr lang="ja-JP" altLang="en-US" sz="1600" b="1" dirty="0" smtClean="0"/>
              <a:t>入力</a:t>
            </a:r>
            <a:endParaRPr lang="en-US" altLang="ja-JP" sz="1600" b="1" dirty="0" smtClean="0"/>
          </a:p>
          <a:p>
            <a:endParaRPr lang="ja-JP" altLang="en-US" sz="1600" b="1" dirty="0"/>
          </a:p>
          <a:p>
            <a:r>
              <a:rPr lang="ja-JP" altLang="en-US" sz="1600" b="1" dirty="0" smtClean="0"/>
              <a:t>③　等高線の間隔を入力</a:t>
            </a:r>
            <a:r>
              <a:rPr lang="ja-JP" altLang="en-US" sz="1000" b="1" dirty="0" smtClean="0"/>
              <a:t>（</a:t>
            </a:r>
            <a:r>
              <a:rPr lang="ja-JP" altLang="en-US" sz="1000" b="1" dirty="0"/>
              <a:t>単位はｍ</a:t>
            </a:r>
            <a:r>
              <a:rPr lang="ja-JP" altLang="en-US" sz="1000" b="1" dirty="0" smtClean="0"/>
              <a:t>）</a:t>
            </a:r>
            <a:endParaRPr lang="en-US" altLang="ja-JP" sz="1000" b="1" dirty="0" smtClean="0"/>
          </a:p>
          <a:p>
            <a:endParaRPr lang="ja-JP" altLang="en-US" sz="1600" b="1" dirty="0"/>
          </a:p>
          <a:p>
            <a:r>
              <a:rPr lang="ja-JP" altLang="en-US" sz="1600" b="1" dirty="0" smtClean="0"/>
              <a:t>④　チェックを入れる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⑤　ＯＫをクリック</a:t>
            </a:r>
            <a:endParaRPr lang="ja-JP" altLang="en-US" sz="16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567844" y="532292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776480" y="617137"/>
            <a:ext cx="3252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 smtClean="0"/>
              <a:t>値を補間して等高線を作成する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79352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353" y="982601"/>
            <a:ext cx="5486400" cy="425497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939" y="2277414"/>
            <a:ext cx="4181021" cy="2960163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782888" y="413407"/>
            <a:ext cx="3578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 smtClean="0"/>
              <a:t>同じ方法で</a:t>
            </a:r>
            <a:r>
              <a:rPr lang="en-US" altLang="ja-JP" sz="1800" b="1" dirty="0" smtClean="0"/>
              <a:t>1</a:t>
            </a:r>
            <a:r>
              <a:rPr lang="en-US" altLang="ja-JP" sz="1800" b="1" dirty="0"/>
              <a:t>m</a:t>
            </a:r>
            <a:r>
              <a:rPr lang="ja-JP" altLang="en-US" sz="1800" b="1" dirty="0" smtClean="0"/>
              <a:t>の等高線も作成する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32386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367790"/>
            <a:ext cx="4267200" cy="32804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0" y="1367790"/>
            <a:ext cx="4330700" cy="332922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627311" y="998458"/>
            <a:ext cx="141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1" dirty="0" smtClean="0"/>
              <a:t>1m</a:t>
            </a:r>
            <a:r>
              <a:rPr lang="ja-JP" altLang="en-US" sz="1800" b="1" dirty="0" smtClean="0"/>
              <a:t>の等高線</a:t>
            </a:r>
            <a:endParaRPr lang="ja-JP" altLang="en-US" sz="18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6618411" y="998458"/>
            <a:ext cx="141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1" dirty="0"/>
              <a:t>5</a:t>
            </a:r>
            <a:r>
              <a:rPr lang="en-US" altLang="ja-JP" sz="1800" b="1" dirty="0" smtClean="0"/>
              <a:t>m</a:t>
            </a:r>
            <a:r>
              <a:rPr lang="ja-JP" altLang="en-US" sz="1800" b="1" dirty="0" smtClean="0"/>
              <a:t>の等高線</a:t>
            </a:r>
            <a:endParaRPr lang="ja-JP" altLang="en-US" sz="1800" b="1" dirty="0"/>
          </a:p>
        </p:txBody>
      </p:sp>
      <p:sp>
        <p:nvSpPr>
          <p:cNvPr id="9" name="正方形/長方形 8"/>
          <p:cNvSpPr/>
          <p:nvPr/>
        </p:nvSpPr>
        <p:spPr>
          <a:xfrm>
            <a:off x="2960821" y="259794"/>
            <a:ext cx="3222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1" dirty="0" smtClean="0"/>
              <a:t>1m</a:t>
            </a:r>
            <a:r>
              <a:rPr lang="ja-JP" altLang="en-US" sz="1800" b="1" dirty="0" smtClean="0"/>
              <a:t>と</a:t>
            </a:r>
            <a:r>
              <a:rPr lang="en-US" altLang="ja-JP" sz="1800" b="1" dirty="0" smtClean="0"/>
              <a:t>5m</a:t>
            </a:r>
            <a:r>
              <a:rPr lang="ja-JP" altLang="en-US" sz="1800" b="1" dirty="0" smtClean="0"/>
              <a:t>の等高線が出力された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672278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r="68708" b="53123"/>
          <a:stretch/>
        </p:blipFill>
        <p:spPr>
          <a:xfrm>
            <a:off x="111360" y="1376078"/>
            <a:ext cx="4822590" cy="2889819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3610839" y="278844"/>
            <a:ext cx="1922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 smtClean="0"/>
              <a:t>ラスタの座標変換</a:t>
            </a:r>
            <a:endParaRPr lang="ja-JP" altLang="en-US" sz="18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385" y="838200"/>
            <a:ext cx="3202703" cy="4638675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 flipV="1">
            <a:off x="4391026" y="2295525"/>
            <a:ext cx="1037359" cy="85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856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779" y="900158"/>
            <a:ext cx="5633884" cy="435559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  <a:latin typeface="+mj-ea"/>
              </a:rPr>
              <a:t>3.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ラスタをベクターに変換する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58" y="2375460"/>
            <a:ext cx="3858649" cy="305143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312267" y="2699238"/>
            <a:ext cx="38069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　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50967" y="3001453"/>
            <a:ext cx="48603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500424" y="3384866"/>
            <a:ext cx="48603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419182" y="5118480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560574" y="3746550"/>
            <a:ext cx="2422458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①　入力</a:t>
            </a:r>
            <a:r>
              <a:rPr lang="ja-JP" altLang="en-US" sz="1600" b="1" dirty="0"/>
              <a:t>ファイルを</a:t>
            </a:r>
            <a:r>
              <a:rPr lang="ja-JP" altLang="en-US" sz="1600" b="1" dirty="0" smtClean="0"/>
              <a:t>選択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②　出力先</a:t>
            </a:r>
            <a:r>
              <a:rPr lang="ja-JP" altLang="en-US" sz="1600" b="1" dirty="0"/>
              <a:t>とファイル</a:t>
            </a:r>
            <a:r>
              <a:rPr lang="ja-JP" altLang="en-US" sz="1600" b="1" dirty="0" smtClean="0"/>
              <a:t>入力</a:t>
            </a:r>
            <a:endParaRPr lang="en-US" altLang="ja-JP" sz="1600" b="1" dirty="0" smtClean="0"/>
          </a:p>
          <a:p>
            <a:endParaRPr lang="ja-JP" altLang="en-US" sz="1600" b="1" dirty="0"/>
          </a:p>
          <a:p>
            <a:r>
              <a:rPr lang="ja-JP" altLang="en-US" sz="1600" b="1" dirty="0" smtClean="0"/>
              <a:t>③　チェックを入れる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/>
              <a:t>④</a:t>
            </a:r>
            <a:r>
              <a:rPr lang="ja-JP" altLang="en-US" sz="1600" b="1" dirty="0" smtClean="0"/>
              <a:t>　ＯＫをクリック</a:t>
            </a:r>
            <a:endParaRPr lang="ja-JP" altLang="en-US" sz="16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863314" y="867360"/>
            <a:ext cx="3308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＞変換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＞ポリゴン化（ラスタのベクタ化）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7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63045"/>
            <a:ext cx="6096000" cy="46863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392611" y="293713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 smtClean="0"/>
              <a:t>ラスタがベクタに変換された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876365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r="50242" b="4297"/>
          <a:stretch/>
        </p:blipFill>
        <p:spPr>
          <a:xfrm>
            <a:off x="162585" y="640469"/>
            <a:ext cx="6338877" cy="48768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833" y="1685925"/>
            <a:ext cx="4471629" cy="359568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62585" y="156427"/>
            <a:ext cx="6700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/>
              <a:t>ポリゴンから特定の値（例：</a:t>
            </a:r>
            <a:r>
              <a:rPr lang="en-US" altLang="ja-JP" sz="2000" b="1" dirty="0"/>
              <a:t>10m</a:t>
            </a:r>
            <a:r>
              <a:rPr lang="ja-JP" altLang="en-US" sz="2000" b="1" dirty="0"/>
              <a:t>以上の地域）を表示する場合</a:t>
            </a:r>
            <a:endParaRPr kumimoji="1" lang="ja-JP" altLang="en-US" sz="2000" b="1" dirty="0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1529165" y="2243137"/>
            <a:ext cx="680635" cy="13874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2830985" y="1816893"/>
            <a:ext cx="3670477" cy="511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865167" y="2698194"/>
            <a:ext cx="1212541" cy="25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865168" y="4454084"/>
            <a:ext cx="402916" cy="165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70239" y="679331"/>
            <a:ext cx="21956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 smtClean="0"/>
              <a:t>プロパティ</a:t>
            </a:r>
            <a:r>
              <a:rPr lang="en-US" altLang="ja-JP" sz="1800" b="1" dirty="0" smtClean="0"/>
              <a:t>&gt;</a:t>
            </a:r>
            <a:r>
              <a:rPr lang="ja-JP" altLang="en-US" sz="1800" b="1" dirty="0" smtClean="0"/>
              <a:t>スタイル</a:t>
            </a:r>
            <a:endParaRPr lang="en-US" altLang="ja-JP" sz="1800" b="1" dirty="0" smtClean="0"/>
          </a:p>
          <a:p>
            <a:r>
              <a:rPr kumimoji="1" lang="ja-JP" altLang="en-US" sz="1800" b="1" dirty="0" smtClean="0"/>
              <a:t>「段階に分けられた</a:t>
            </a:r>
            <a:r>
              <a:rPr lang="ja-JP" altLang="en-US" sz="1800" b="1" dirty="0" smtClean="0"/>
              <a:t>」を</a:t>
            </a:r>
            <a:r>
              <a:rPr lang="ja-JP" altLang="en-US" sz="1800" b="1" dirty="0"/>
              <a:t>選択</a:t>
            </a:r>
            <a:r>
              <a:rPr lang="ja-JP" altLang="en-US" sz="1800" b="1" dirty="0" smtClean="0"/>
              <a:t>し、</a:t>
            </a:r>
            <a:r>
              <a:rPr lang="ja-JP" altLang="en-US" sz="1800" b="1" dirty="0"/>
              <a:t>カラムに</a:t>
            </a:r>
            <a:r>
              <a:rPr lang="ja-JP" altLang="en-US" sz="1800" b="1" dirty="0" smtClean="0"/>
              <a:t>「</a:t>
            </a:r>
            <a:r>
              <a:rPr lang="en-US" altLang="ja-JP" sz="1800" b="1" dirty="0" smtClean="0"/>
              <a:t>DN</a:t>
            </a:r>
            <a:r>
              <a:rPr lang="ja-JP" altLang="en-US" sz="1800" b="1" dirty="0" smtClean="0"/>
              <a:t>」値を指定する。</a:t>
            </a:r>
            <a:endParaRPr lang="en-US" altLang="ja-JP" sz="1800" b="1" dirty="0" smtClean="0"/>
          </a:p>
          <a:p>
            <a:r>
              <a:rPr kumimoji="1" lang="ja-JP" altLang="en-US" sz="1800" b="1" dirty="0" smtClean="0"/>
              <a:t>分類数を</a:t>
            </a:r>
            <a:r>
              <a:rPr kumimoji="1" lang="en-US" altLang="ja-JP" sz="1800" b="1" dirty="0" smtClean="0"/>
              <a:t>1</a:t>
            </a:r>
            <a:r>
              <a:rPr kumimoji="1" lang="ja-JP" altLang="en-US" sz="1800" b="1" dirty="0" smtClean="0"/>
              <a:t>にし、「分類」をクリックする。値を</a:t>
            </a:r>
            <a:r>
              <a:rPr lang="ja-JP" altLang="en-US" sz="1800" b="1" dirty="0" smtClean="0"/>
              <a:t>クリックし</a:t>
            </a:r>
            <a:r>
              <a:rPr kumimoji="1" lang="en-US" altLang="ja-JP" sz="1800" b="1" dirty="0" smtClean="0"/>
              <a:t>10-</a:t>
            </a:r>
            <a:r>
              <a:rPr kumimoji="1" lang="ja-JP" altLang="en-US" sz="1800" b="1" dirty="0" smtClean="0"/>
              <a:t>最大値を入力し、</a:t>
            </a:r>
            <a:r>
              <a:rPr kumimoji="1" lang="en-US" altLang="ja-JP" sz="1800" b="1" dirty="0" smtClean="0"/>
              <a:t>OK</a:t>
            </a:r>
            <a:r>
              <a:rPr kumimoji="1" lang="ja-JP" altLang="en-US" sz="1800" b="1" dirty="0" smtClean="0"/>
              <a:t>をクリックする。</a:t>
            </a:r>
            <a:endParaRPr kumimoji="1" lang="en-US" altLang="ja-JP" sz="1800" b="1" dirty="0" smtClean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4"/>
          <a:srcRect l="27555" t="25242" b="17615"/>
          <a:stretch/>
        </p:blipFill>
        <p:spPr>
          <a:xfrm>
            <a:off x="5381339" y="3420349"/>
            <a:ext cx="3762661" cy="2281586"/>
          </a:xfrm>
          <a:prstGeom prst="rect">
            <a:avLst/>
          </a:prstGeom>
        </p:spPr>
      </p:pic>
      <p:cxnSp>
        <p:nvCxnSpPr>
          <p:cNvPr id="16" name="直線矢印コネクタ 15"/>
          <p:cNvCxnSpPr/>
          <p:nvPr/>
        </p:nvCxnSpPr>
        <p:spPr>
          <a:xfrm flipV="1">
            <a:off x="5004564" y="4821267"/>
            <a:ext cx="481836" cy="405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5646056" y="5192674"/>
            <a:ext cx="1862237" cy="40852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10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707380" y="5334732"/>
            <a:ext cx="297180" cy="155695"/>
          </a:xfrm>
          <a:prstGeom prst="rect">
            <a:avLst/>
          </a:prstGeom>
          <a:solidFill>
            <a:srgbClr val="2E0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991532" y="5250817"/>
            <a:ext cx="140936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10m</a:t>
            </a:r>
            <a:r>
              <a:rPr kumimoji="1" lang="ja-JP" altLang="en-US" dirty="0" smtClean="0"/>
              <a:t>以上の地域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1749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60056" y="132669"/>
            <a:ext cx="50898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b="1" dirty="0" smtClean="0">
                <a:solidFill>
                  <a:srgbClr val="0070C0"/>
                </a:solidFill>
              </a:rPr>
              <a:t>4.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新規ベクターレイヤの追加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r="71382" b="68242"/>
          <a:stretch/>
        </p:blipFill>
        <p:spPr>
          <a:xfrm>
            <a:off x="500439" y="985130"/>
            <a:ext cx="4187351" cy="18587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210" y="209550"/>
            <a:ext cx="2876206" cy="3933825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 flipV="1">
            <a:off x="4687790" y="866775"/>
            <a:ext cx="1017685" cy="428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4158" y="3619446"/>
            <a:ext cx="9055684" cy="2037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</a:t>
            </a:r>
            <a:r>
              <a:rPr lang="ja-JP" altLang="en-US" b="1" dirty="0" smtClean="0"/>
              <a:t>レイヤ＞レイヤの作成＞新規シェープファイルレイヤを選択する。</a:t>
            </a:r>
            <a:endParaRPr lang="en-US" altLang="ja-JP" b="1" dirty="0" smtClean="0"/>
          </a:p>
          <a:p>
            <a:r>
              <a:rPr kumimoji="1" lang="ja-JP" altLang="en-US" b="1" dirty="0" smtClean="0"/>
              <a:t>②　作成したいレイヤのタイプを選択する。</a:t>
            </a:r>
            <a:endParaRPr kumimoji="1" lang="en-US" altLang="ja-JP" b="1" dirty="0" smtClean="0"/>
          </a:p>
          <a:p>
            <a:r>
              <a:rPr lang="ja-JP" altLang="en-US" b="1" dirty="0" smtClean="0"/>
              <a:t>③　エンコーディングと座標系を設定する。</a:t>
            </a:r>
            <a:endParaRPr lang="en-US" altLang="ja-JP" b="1" dirty="0" smtClean="0"/>
          </a:p>
          <a:p>
            <a:r>
              <a:rPr kumimoji="1" lang="ja-JP" altLang="en-US" b="1" dirty="0" smtClean="0"/>
              <a:t>④　新規ポイントに追加したい属性を「新しい属性」から設定する。</a:t>
            </a:r>
            <a:endParaRPr kumimoji="1" lang="en-US" altLang="ja-JP" b="1" dirty="0" smtClean="0"/>
          </a:p>
          <a:p>
            <a:r>
              <a:rPr lang="ja-JP" altLang="en-US" b="1" dirty="0" smtClean="0"/>
              <a:t>「名称」はカラム名、「タイプ」はデータ型にあわせる、「幅」と「精度」は入力するデータによる。</a:t>
            </a:r>
            <a:endParaRPr lang="en-US" altLang="ja-JP" b="1" dirty="0" smtClean="0"/>
          </a:p>
          <a:p>
            <a:r>
              <a:rPr lang="ja-JP" altLang="en-US" b="1" dirty="0"/>
              <a:t>「タイプ</a:t>
            </a:r>
            <a:r>
              <a:rPr lang="ja-JP" altLang="en-US" b="1" dirty="0" smtClean="0"/>
              <a:t>」・・・値が整数なら</a:t>
            </a:r>
            <a:r>
              <a:rPr lang="en-US" altLang="ja-JP" b="1" dirty="0" smtClean="0"/>
              <a:t>Integer</a:t>
            </a:r>
            <a:r>
              <a:rPr lang="ja-JP" altLang="en-US" b="1" dirty="0" err="1" smtClean="0"/>
              <a:t>、</a:t>
            </a:r>
            <a:r>
              <a:rPr lang="ja-JP" altLang="en-US" b="1" dirty="0" smtClean="0"/>
              <a:t>小数を含むなら</a:t>
            </a:r>
            <a:r>
              <a:rPr lang="en-US" altLang="ja-JP" b="1" dirty="0" smtClean="0"/>
              <a:t>Real</a:t>
            </a:r>
            <a:r>
              <a:rPr lang="ja-JP" altLang="en-US" b="1" dirty="0" err="1" smtClean="0"/>
              <a:t>、</a:t>
            </a:r>
            <a:r>
              <a:rPr lang="ja-JP" altLang="en-US" b="1" dirty="0" smtClean="0"/>
              <a:t>テキストなら</a:t>
            </a:r>
            <a:r>
              <a:rPr lang="en-US" altLang="ja-JP" b="1" dirty="0" smtClean="0"/>
              <a:t>String</a:t>
            </a:r>
            <a:r>
              <a:rPr lang="ja-JP" altLang="en-US" b="1" dirty="0" smtClean="0"/>
              <a:t>となる</a:t>
            </a:r>
            <a:r>
              <a:rPr lang="ja-JP" altLang="en-US" b="1" dirty="0"/>
              <a:t>。</a:t>
            </a:r>
            <a:r>
              <a:rPr lang="ja-JP" altLang="en-US" b="1" dirty="0" smtClean="0"/>
              <a:t>  </a:t>
            </a:r>
            <a:endParaRPr lang="en-US" altLang="ja-JP" b="1" dirty="0" smtClean="0"/>
          </a:p>
          <a:p>
            <a:r>
              <a:rPr kumimoji="1" lang="ja-JP" altLang="en-US" b="1" dirty="0" smtClean="0"/>
              <a:t>「幅」＞桁数</a:t>
            </a:r>
            <a:r>
              <a:rPr lang="ja-JP" altLang="en-US" b="1" dirty="0" smtClean="0"/>
              <a:t>、「精度」＞表示する小数の位</a:t>
            </a:r>
            <a:endParaRPr lang="en-US" altLang="ja-JP" b="1" dirty="0" smtClean="0"/>
          </a:p>
          <a:p>
            <a:r>
              <a:rPr lang="ja-JP" altLang="en-US" b="1" dirty="0" smtClean="0"/>
              <a:t>（上の画像のように標高値を設定すると、幅が</a:t>
            </a:r>
            <a:r>
              <a:rPr lang="en-US" altLang="ja-JP" b="1" dirty="0" smtClean="0"/>
              <a:t>4</a:t>
            </a:r>
            <a:r>
              <a:rPr lang="ja-JP" altLang="en-US" b="1" dirty="0" smtClean="0"/>
              <a:t>桁で小数第</a:t>
            </a:r>
            <a:r>
              <a:rPr lang="en-US" altLang="ja-JP" b="1" dirty="0" smtClean="0"/>
              <a:t>3</a:t>
            </a:r>
            <a:r>
              <a:rPr lang="ja-JP" altLang="en-US" b="1" dirty="0" smtClean="0"/>
              <a:t>位まで表示するため、</a:t>
            </a:r>
            <a:r>
              <a:rPr lang="en-US" altLang="ja-JP" b="1" dirty="0" smtClean="0"/>
              <a:t>9.999</a:t>
            </a:r>
            <a:r>
              <a:rPr lang="ja-JP" altLang="en-US" b="1" dirty="0" smtClean="0"/>
              <a:t>以上の値が入力できなくなる）</a:t>
            </a:r>
            <a:endParaRPr lang="en-US" altLang="ja-JP" b="1" dirty="0" smtClean="0"/>
          </a:p>
          <a:p>
            <a:r>
              <a:rPr kumimoji="1" lang="ja-JP" altLang="en-US" b="1" dirty="0" smtClean="0"/>
              <a:t>⑤　</a:t>
            </a:r>
            <a:r>
              <a:rPr kumimoji="1" lang="en-US" altLang="ja-JP" b="1" dirty="0" smtClean="0"/>
              <a:t>OK</a:t>
            </a:r>
            <a:r>
              <a:rPr kumimoji="1" lang="ja-JP" altLang="en-US" b="1" dirty="0" smtClean="0"/>
              <a:t>を押し保存先を選択する。</a:t>
            </a:r>
            <a:endParaRPr kumimoji="1" lang="en-US" altLang="ja-JP" b="1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757596" y="985130"/>
            <a:ext cx="522094" cy="3084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269564" y="796815"/>
            <a:ext cx="522094" cy="3084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212531" y="488397"/>
            <a:ext cx="522094" cy="3084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162709" y="1606080"/>
            <a:ext cx="522094" cy="3084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496549" y="3803958"/>
            <a:ext cx="522094" cy="3084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749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r="55038" b="61949"/>
          <a:stretch/>
        </p:blipFill>
        <p:spPr>
          <a:xfrm>
            <a:off x="609600" y="209549"/>
            <a:ext cx="5086350" cy="3309194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044637" y="913058"/>
            <a:ext cx="241238" cy="401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62" y="1237780"/>
            <a:ext cx="3357563" cy="265546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961039" y="4326158"/>
            <a:ext cx="7294947" cy="1388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赤枠の編集</a:t>
            </a:r>
            <a:r>
              <a:rPr kumimoji="1" lang="ja-JP" altLang="en-US" b="1" dirty="0" smtClean="0"/>
              <a:t>モード切替アイコンから、編集モードをオンにして任意の場所でクリックする（ポリゴンやラインの追加は、最後に右クリックし閉じる）</a:t>
            </a:r>
            <a:r>
              <a:rPr kumimoji="1" lang="ja-JP" altLang="en-US" b="1" dirty="0" smtClean="0"/>
              <a:t>。ポイント等の追加や削除は、青枠のボタンを利用する。</a:t>
            </a:r>
            <a:endParaRPr kumimoji="1" lang="en-US" altLang="ja-JP" b="1" dirty="0" smtClean="0"/>
          </a:p>
          <a:p>
            <a:r>
              <a:rPr kumimoji="1" lang="ja-JP" altLang="en-US" b="1" dirty="0" smtClean="0"/>
              <a:t>地物属性を入力するウィンドウが立ち上がるため、各項目に値を入力する。</a:t>
            </a:r>
            <a:endParaRPr kumimoji="1" lang="en-US" altLang="ja-JP" b="1" dirty="0" smtClean="0"/>
          </a:p>
          <a:p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をクリックするとポイントが作成される。</a:t>
            </a:r>
            <a:r>
              <a:rPr lang="ja-JP" altLang="en-US" b="1" dirty="0"/>
              <a:t>ポイント</a:t>
            </a:r>
            <a:r>
              <a:rPr lang="ja-JP" altLang="en-US" b="1" dirty="0" smtClean="0"/>
              <a:t>の追加が完了したら、編集モード切替アイコンをクリックし、編集を保存する。</a:t>
            </a:r>
            <a:endParaRPr lang="en-US" altLang="ja-JP" b="1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1390650" y="913058"/>
            <a:ext cx="2695575" cy="40139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993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  <a:latin typeface="+mj-ea"/>
              </a:rPr>
              <a:t>5</a:t>
            </a:r>
            <a:r>
              <a:rPr kumimoji="1" lang="en-US" altLang="ja-JP" sz="3200" b="1" u="none" dirty="0" smtClean="0">
                <a:solidFill>
                  <a:srgbClr val="0070C0"/>
                </a:solidFill>
                <a:latin typeface="+mj-ea"/>
              </a:rPr>
              <a:t>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ベクタ修正　①ポイント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95" y="1109838"/>
            <a:ext cx="5420859" cy="416728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988421" y="717164"/>
            <a:ext cx="50914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石巻門脇郵便局と石巻中央郵便局のポイントを編集する</a:t>
            </a:r>
            <a:endParaRPr kumimoji="1" lang="ja-JP" altLang="en-US" sz="16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62150" y="5353641"/>
            <a:ext cx="5219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※</a:t>
            </a:r>
            <a:r>
              <a:rPr kumimoji="1" lang="ja-JP" altLang="en-US" sz="1600" b="1" dirty="0" smtClean="0"/>
              <a:t>背景地図に地理院地図を利用（タイルレイヤプラグイン）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52479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5" y="204483"/>
            <a:ext cx="7886700" cy="505354"/>
          </a:xfrm>
        </p:spPr>
        <p:txBody>
          <a:bodyPr>
            <a:normAutofit fontScale="90000"/>
          </a:bodyPr>
          <a:lstStyle/>
          <a:p>
            <a:r>
              <a:rPr lang="ja-JP" altLang="en-US" sz="3600" dirty="0">
                <a:solidFill>
                  <a:srgbClr val="0070C0"/>
                </a:solidFill>
              </a:rPr>
              <a:t>空間データの統合・</a:t>
            </a:r>
            <a:r>
              <a:rPr lang="ja-JP" altLang="en-US" sz="3600" dirty="0" smtClean="0">
                <a:solidFill>
                  <a:srgbClr val="0070C0"/>
                </a:solidFill>
              </a:rPr>
              <a:t>修正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743852" y="3852169"/>
            <a:ext cx="2514323" cy="160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[</a:t>
            </a:r>
            <a:r>
              <a:rPr kumimoji="1" lang="ja-JP" altLang="en-US" b="1" dirty="0" smtClean="0"/>
              <a:t>実習内容</a:t>
            </a:r>
            <a:r>
              <a:rPr kumimoji="1" lang="en-US" altLang="ja-JP" b="1" dirty="0" smtClean="0"/>
              <a:t>]</a:t>
            </a:r>
          </a:p>
          <a:p>
            <a:endParaRPr lang="en-US" altLang="ja-JP" dirty="0"/>
          </a:p>
          <a:p>
            <a:r>
              <a:rPr kumimoji="1" lang="en-US" altLang="ja-JP" dirty="0" smtClean="0"/>
              <a:t>1.</a:t>
            </a:r>
            <a:r>
              <a:rPr kumimoji="1" lang="ja-JP" altLang="en-US" dirty="0" smtClean="0"/>
              <a:t>ラスタのモザイクとクリップ</a:t>
            </a:r>
            <a:endParaRPr kumimoji="1" lang="en-US" altLang="ja-JP" dirty="0" smtClean="0"/>
          </a:p>
          <a:p>
            <a:r>
              <a:rPr lang="en-US" altLang="ja-JP" dirty="0"/>
              <a:t>2</a:t>
            </a:r>
            <a:r>
              <a:rPr lang="en-US" altLang="ja-JP" dirty="0" smtClean="0"/>
              <a:t>.</a:t>
            </a:r>
            <a:r>
              <a:rPr lang="ja-JP" altLang="en-US" dirty="0" smtClean="0"/>
              <a:t> 空間補間（等高線）</a:t>
            </a:r>
            <a:endParaRPr kumimoji="1" lang="en-US" altLang="ja-JP" dirty="0" smtClean="0"/>
          </a:p>
          <a:p>
            <a:r>
              <a:rPr lang="en-US" altLang="ja-JP" dirty="0"/>
              <a:t>3</a:t>
            </a:r>
            <a:r>
              <a:rPr lang="en-US" altLang="ja-JP" dirty="0" smtClean="0"/>
              <a:t>.</a:t>
            </a:r>
            <a:r>
              <a:rPr lang="ja-JP" altLang="en-US" dirty="0" smtClean="0"/>
              <a:t>ラスタを</a:t>
            </a:r>
            <a:r>
              <a:rPr lang="ja-JP" altLang="en-US" dirty="0"/>
              <a:t>ベクタ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r>
              <a:rPr lang="en-US" altLang="ja-JP" dirty="0"/>
              <a:t>4</a:t>
            </a:r>
            <a:r>
              <a:rPr lang="en-US" altLang="ja-JP" dirty="0" smtClean="0"/>
              <a:t>.</a:t>
            </a:r>
            <a:r>
              <a:rPr lang="ja-JP" altLang="en-US" dirty="0" smtClean="0"/>
              <a:t>ベクタの修正</a:t>
            </a:r>
            <a:endParaRPr kumimoji="1" lang="en-US" altLang="ja-JP" dirty="0" smtClean="0"/>
          </a:p>
          <a:p>
            <a:r>
              <a:rPr kumimoji="1" lang="en-US" altLang="ja-JP" dirty="0" smtClean="0"/>
              <a:t>5.</a:t>
            </a:r>
            <a:r>
              <a:rPr kumimoji="1" lang="ja-JP" altLang="en-US" dirty="0" smtClean="0"/>
              <a:t>ベクタをラスタへ</a:t>
            </a:r>
            <a:endParaRPr kumimoji="1" lang="en-US" altLang="ja-JP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5663953" y="457160"/>
            <a:ext cx="333000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 smtClean="0"/>
              <a:t>[</a:t>
            </a:r>
            <a:r>
              <a:rPr lang="ja-JP" altLang="en-US" sz="1400" b="1" dirty="0" smtClean="0"/>
              <a:t>使用データ</a:t>
            </a:r>
            <a:r>
              <a:rPr lang="en-US" altLang="ja-JP" sz="1400" b="1" dirty="0" smtClean="0"/>
              <a:t>]</a:t>
            </a:r>
          </a:p>
          <a:p>
            <a:endParaRPr lang="en-US" altLang="ja-JP" sz="1400" dirty="0"/>
          </a:p>
          <a:p>
            <a:r>
              <a:rPr lang="ja-JP" altLang="en-US" sz="1400" dirty="0" smtClean="0"/>
              <a:t>国土地理院</a:t>
            </a:r>
            <a:endParaRPr lang="en-US" altLang="ja-JP" sz="1400" dirty="0" smtClean="0"/>
          </a:p>
          <a:p>
            <a:r>
              <a:rPr lang="ja-JP" altLang="en-US" sz="1400" dirty="0" smtClean="0"/>
              <a:t>「基盤地図情報　基本項目（海岸線、水涯線、水域）　石巻周辺</a:t>
            </a:r>
            <a:endParaRPr lang="en-US" altLang="ja-JP" sz="1400" dirty="0"/>
          </a:p>
          <a:p>
            <a:r>
              <a:rPr lang="ja-JP" altLang="en-US" sz="1400" dirty="0" smtClean="0"/>
              <a:t>（</a:t>
            </a:r>
            <a:r>
              <a:rPr lang="en-US" altLang="ja-JP" sz="1400" dirty="0" smtClean="0"/>
              <a:t>574142</a:t>
            </a:r>
            <a:r>
              <a:rPr lang="ja-JP" altLang="en-US" sz="1400" dirty="0" err="1" smtClean="0"/>
              <a:t>、</a:t>
            </a:r>
            <a:r>
              <a:rPr lang="en-US" altLang="ja-JP" sz="1400" dirty="0" smtClean="0"/>
              <a:t>574143</a:t>
            </a:r>
            <a:r>
              <a:rPr lang="ja-JP" altLang="en-US" sz="1400" dirty="0" err="1" smtClean="0"/>
              <a:t>、</a:t>
            </a:r>
            <a:r>
              <a:rPr lang="en-US" altLang="ja-JP" sz="1400" dirty="0" smtClean="0"/>
              <a:t>574152</a:t>
            </a:r>
            <a:r>
              <a:rPr lang="ja-JP" altLang="en-US" sz="1400" dirty="0" err="1" smtClean="0"/>
              <a:t>、</a:t>
            </a:r>
            <a:r>
              <a:rPr lang="en-US" altLang="ja-JP" sz="1400" dirty="0" smtClean="0"/>
              <a:t>574153</a:t>
            </a:r>
            <a:r>
              <a:rPr lang="ja-JP" altLang="en-US" sz="1400" dirty="0" smtClean="0"/>
              <a:t>）</a:t>
            </a:r>
            <a:endParaRPr lang="en-US" altLang="ja-JP" sz="1400" dirty="0" smtClean="0"/>
          </a:p>
          <a:p>
            <a:endParaRPr lang="en-US" altLang="ja-JP" sz="1400" dirty="0" smtClean="0"/>
          </a:p>
          <a:p>
            <a:r>
              <a:rPr lang="ja-JP" altLang="en-US" sz="1400" dirty="0"/>
              <a:t>基盤地図情報　</a:t>
            </a:r>
            <a:r>
              <a:rPr lang="ja-JP" altLang="en-US" sz="1400" dirty="0" smtClean="0"/>
              <a:t>数値標高モデル　</a:t>
            </a:r>
            <a:r>
              <a:rPr lang="en-US" altLang="ja-JP" sz="1400" dirty="0" smtClean="0"/>
              <a:t>5</a:t>
            </a:r>
            <a:r>
              <a:rPr lang="ja-JP" altLang="en-US" sz="1400" dirty="0" err="1" smtClean="0"/>
              <a:t>ｍ</a:t>
            </a:r>
            <a:r>
              <a:rPr lang="ja-JP" altLang="en-US" sz="1400" dirty="0" smtClean="0"/>
              <a:t>メッシュ</a:t>
            </a:r>
            <a:r>
              <a:rPr lang="ja-JP" altLang="en-US" sz="1400" dirty="0"/>
              <a:t>　石巻周辺</a:t>
            </a:r>
            <a:endParaRPr lang="en-US" altLang="ja-JP" sz="1400" dirty="0"/>
          </a:p>
          <a:p>
            <a:r>
              <a:rPr lang="ja-JP" altLang="en-US" sz="1400" dirty="0" smtClean="0"/>
              <a:t>（</a:t>
            </a:r>
            <a:r>
              <a:rPr lang="en-US" altLang="ja-JP" sz="1400" dirty="0"/>
              <a:t>574142</a:t>
            </a:r>
            <a:r>
              <a:rPr lang="ja-JP" altLang="en-US" sz="1400" dirty="0" err="1"/>
              <a:t>、</a:t>
            </a:r>
            <a:r>
              <a:rPr lang="en-US" altLang="ja-JP" sz="1400" dirty="0"/>
              <a:t>574143</a:t>
            </a:r>
            <a:r>
              <a:rPr lang="ja-JP" altLang="en-US" sz="1400" dirty="0" err="1"/>
              <a:t>、</a:t>
            </a:r>
            <a:r>
              <a:rPr lang="en-US" altLang="ja-JP" sz="1400" dirty="0"/>
              <a:t>574152</a:t>
            </a:r>
            <a:r>
              <a:rPr lang="ja-JP" altLang="en-US" sz="1400" dirty="0" err="1"/>
              <a:t>、</a:t>
            </a:r>
            <a:r>
              <a:rPr lang="en-US" altLang="ja-JP" sz="1400" dirty="0"/>
              <a:t>574153</a:t>
            </a:r>
            <a:r>
              <a:rPr lang="ja-JP" altLang="en-US" sz="1400" dirty="0" smtClean="0"/>
              <a:t>）」</a:t>
            </a:r>
            <a:endParaRPr lang="en-US" altLang="ja-JP" sz="1400" dirty="0"/>
          </a:p>
          <a:p>
            <a:endParaRPr lang="en-US" altLang="ja-JP" sz="1400" dirty="0" smtClean="0"/>
          </a:p>
          <a:p>
            <a:r>
              <a:rPr lang="ja-JP" altLang="en-US" sz="1400" dirty="0" smtClean="0"/>
              <a:t>国土</a:t>
            </a:r>
            <a:r>
              <a:rPr lang="ja-JP" altLang="en-US" sz="1400" dirty="0"/>
              <a:t>交通省国土政策局「国土数値情報</a:t>
            </a:r>
            <a:r>
              <a:rPr lang="ja-JP" altLang="en-US" sz="1400" dirty="0" smtClean="0"/>
              <a:t>（宮城県　郵便局データ</a:t>
            </a:r>
            <a:r>
              <a:rPr lang="ja-JP" altLang="en-US" sz="1400" dirty="0"/>
              <a:t>）」</a:t>
            </a:r>
            <a:r>
              <a:rPr lang="ja-JP" altLang="en-US" sz="1400" dirty="0" smtClean="0"/>
              <a:t>を加工し、利用</a:t>
            </a:r>
            <a:endParaRPr lang="ja-JP" altLang="en-US" sz="1400" dirty="0"/>
          </a:p>
          <a:p>
            <a:endParaRPr lang="en-US" altLang="ja-JP" sz="1400" dirty="0" smtClean="0"/>
          </a:p>
          <a:p>
            <a:r>
              <a:rPr lang="ja-JP" altLang="en-US" sz="1400" dirty="0" smtClean="0"/>
              <a:t>地理院タイル（国土地理院）</a:t>
            </a:r>
            <a:endParaRPr lang="en-US" altLang="ja-JP" sz="1400" dirty="0" smtClean="0"/>
          </a:p>
          <a:p>
            <a:endParaRPr lang="en-US" altLang="ja-JP" sz="14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1" y="1154097"/>
            <a:ext cx="5081203" cy="390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65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84592" y="138063"/>
            <a:ext cx="2776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ポイントの削除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6073" y="3105315"/>
            <a:ext cx="279132" cy="26444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6073" y="3556967"/>
            <a:ext cx="279132" cy="26444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269845" y="2703291"/>
            <a:ext cx="24304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編集したいレイヤを選択　</a:t>
            </a:r>
            <a:endParaRPr kumimoji="1" lang="ja-JP" altLang="en-US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69845" y="3089102"/>
            <a:ext cx="256993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②　　　　をクリック（</a:t>
            </a:r>
            <a:r>
              <a:rPr lang="ja-JP" altLang="en-US" b="1" dirty="0" smtClean="0"/>
              <a:t>編集モード）</a:t>
            </a:r>
            <a:endParaRPr kumimoji="1" lang="ja-JP" altLang="en-US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69845" y="3556967"/>
            <a:ext cx="267413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③</a:t>
            </a:r>
            <a:r>
              <a:rPr kumimoji="1" lang="ja-JP" altLang="en-US" b="1" dirty="0" smtClean="0"/>
              <a:t>　　　　をクリック（地物の選択）　</a:t>
            </a:r>
            <a:endParaRPr kumimoji="1" lang="ja-JP" altLang="en-US" b="1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269845" y="3901680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④</a:t>
            </a:r>
            <a:r>
              <a:rPr kumimoji="1" lang="ja-JP" altLang="en-US" b="1" dirty="0" smtClean="0"/>
              <a:t>　消したいポイントをクリックする</a:t>
            </a:r>
            <a:endParaRPr kumimoji="1" lang="ja-JP" altLang="en-US" b="1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81495" y="764889"/>
            <a:ext cx="6158111" cy="4734048"/>
            <a:chOff x="81495" y="764889"/>
            <a:chExt cx="6158111" cy="4734048"/>
          </a:xfrm>
        </p:grpSpPr>
        <p:pic>
          <p:nvPicPr>
            <p:cNvPr id="24" name="図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95" y="764889"/>
              <a:ext cx="6158111" cy="4734048"/>
            </a:xfrm>
            <a:prstGeom prst="rect">
              <a:avLst/>
            </a:prstGeom>
          </p:spPr>
        </p:pic>
        <p:sp>
          <p:nvSpPr>
            <p:cNvPr id="8" name="正方形/長方形 7"/>
            <p:cNvSpPr/>
            <p:nvPr/>
          </p:nvSpPr>
          <p:spPr>
            <a:xfrm>
              <a:off x="86071" y="1783025"/>
              <a:ext cx="1386882" cy="938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325768" y="1180038"/>
              <a:ext cx="135131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3681134" y="985564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354343" y="1170513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②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3779973" y="1046870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807128" y="1816106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3715969" y="3190451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3779973" y="3293555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④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テキスト ボックス 28"/>
          <p:cNvSpPr txBox="1"/>
          <p:nvPr/>
        </p:nvSpPr>
        <p:spPr>
          <a:xfrm>
            <a:off x="5429642" y="5442917"/>
            <a:ext cx="39084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編集が終わったら　　　をクリックして一時保存</a:t>
            </a:r>
            <a:endParaRPr kumimoji="1" lang="ja-JP" altLang="en-US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130" y="5371934"/>
            <a:ext cx="304966" cy="30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49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14" y="491218"/>
            <a:ext cx="6676572" cy="513261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3400044" y="121886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ポイントが削除された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674973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60056" y="132669"/>
            <a:ext cx="2776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ポイントの移動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3087" y="3563811"/>
            <a:ext cx="279132" cy="26444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3087" y="3104212"/>
            <a:ext cx="279132" cy="26444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6146859" y="2702188"/>
            <a:ext cx="24304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編集したいレイヤを選択　</a:t>
            </a:r>
            <a:endParaRPr kumimoji="1" lang="ja-JP" altLang="en-US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46859" y="3087999"/>
            <a:ext cx="296106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②　　　　</a:t>
            </a:r>
            <a:r>
              <a:rPr lang="ja-JP" altLang="en-US" b="1" dirty="0"/>
              <a:t>編集モードであることを確認</a:t>
            </a:r>
            <a:endParaRPr kumimoji="1" lang="ja-JP" altLang="en-US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46859" y="3528575"/>
            <a:ext cx="267413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③</a:t>
            </a:r>
            <a:r>
              <a:rPr kumimoji="1" lang="ja-JP" altLang="en-US" b="1" dirty="0" smtClean="0"/>
              <a:t>　　　　をクリック（地物の移動）　</a:t>
            </a:r>
            <a:endParaRPr kumimoji="1" lang="ja-JP" altLang="en-US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46859" y="3949622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④</a:t>
            </a:r>
            <a:r>
              <a:rPr kumimoji="1" lang="ja-JP" altLang="en-US" b="1" dirty="0" smtClean="0"/>
              <a:t>　ポイントを動かす</a:t>
            </a:r>
            <a:endParaRPr kumimoji="1" lang="ja-JP" altLang="en-US" b="1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160056" y="829984"/>
            <a:ext cx="5954396" cy="4577442"/>
            <a:chOff x="430081" y="814453"/>
            <a:chExt cx="5954396" cy="4577442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81" y="814453"/>
              <a:ext cx="5954396" cy="4577442"/>
            </a:xfrm>
            <a:prstGeom prst="rect">
              <a:avLst/>
            </a:prstGeom>
          </p:spPr>
        </p:pic>
        <p:sp>
          <p:nvSpPr>
            <p:cNvPr id="12" name="正方形/長方形 11"/>
            <p:cNvSpPr/>
            <p:nvPr/>
          </p:nvSpPr>
          <p:spPr>
            <a:xfrm>
              <a:off x="430081" y="1792550"/>
              <a:ext cx="1386882" cy="938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641203" y="1208613"/>
              <a:ext cx="135131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3920369" y="1014139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698353" y="1180038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②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019208" y="1075445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1151138" y="1825631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4806194" y="2856397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870198" y="2959501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④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5429642" y="5442917"/>
            <a:ext cx="39084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編集が終わったら　　　をクリックして一時保存</a:t>
            </a:r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130" y="5371934"/>
            <a:ext cx="304966" cy="30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94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82" y="642618"/>
            <a:ext cx="6338612" cy="487280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592404" y="198086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/>
              <a:t>ポイントが移動できた。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85258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35744" y="103341"/>
            <a:ext cx="2776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ポイントの追加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86071" y="792784"/>
            <a:ext cx="6286154" cy="4832481"/>
            <a:chOff x="86071" y="792784"/>
            <a:chExt cx="6286154" cy="4832481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71" y="792784"/>
              <a:ext cx="6286154" cy="4832481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614" y="2899228"/>
              <a:ext cx="2057400" cy="1714500"/>
            </a:xfrm>
            <a:prstGeom prst="rect">
              <a:avLst/>
            </a:prstGeom>
          </p:spPr>
        </p:pic>
        <p:sp>
          <p:nvSpPr>
            <p:cNvPr id="7" name="正方形/長方形 6"/>
            <p:cNvSpPr/>
            <p:nvPr/>
          </p:nvSpPr>
          <p:spPr>
            <a:xfrm>
              <a:off x="95596" y="1840175"/>
              <a:ext cx="1386882" cy="938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325768" y="1227663"/>
              <a:ext cx="135131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664386" y="1218885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382918" y="1199088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②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732842" y="1224494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051378" y="1867563"/>
              <a:ext cx="364447" cy="3084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3356099" y="3120583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3420103" y="3223687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④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4581411" y="4214287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⑤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6280208" y="2702188"/>
            <a:ext cx="3023590" cy="2197406"/>
            <a:chOff x="6280208" y="2702188"/>
            <a:chExt cx="3023590" cy="2197406"/>
          </a:xfrm>
        </p:grpSpPr>
        <p:sp>
          <p:nvSpPr>
            <p:cNvPr id="19" name="テキスト ボックス 18"/>
            <p:cNvSpPr txBox="1"/>
            <p:nvPr/>
          </p:nvSpPr>
          <p:spPr>
            <a:xfrm>
              <a:off x="6280208" y="3087999"/>
              <a:ext cx="3023590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②　　　　</a:t>
              </a:r>
              <a:r>
                <a:rPr lang="ja-JP" altLang="en-US" b="1" dirty="0"/>
                <a:t>編集モードであることを確認</a:t>
              </a:r>
              <a:endParaRPr kumimoji="1" lang="ja-JP" altLang="en-US" b="1" dirty="0"/>
            </a:p>
          </p:txBody>
        </p:sp>
        <p:pic>
          <p:nvPicPr>
            <p:cNvPr id="17" name="図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68364" y="3119753"/>
              <a:ext cx="279132" cy="264440"/>
            </a:xfrm>
            <a:prstGeom prst="rect">
              <a:avLst/>
            </a:prstGeom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6280209" y="2702188"/>
              <a:ext cx="2430474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/>
                <a:t>①　編集したいレイヤを選択　</a:t>
              </a:r>
              <a:endParaRPr kumimoji="1" lang="ja-JP" altLang="en-US" b="1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6280208" y="3528575"/>
              <a:ext cx="2905125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/>
                <a:t>③</a:t>
              </a:r>
              <a:r>
                <a:rPr kumimoji="1" lang="ja-JP" altLang="en-US" b="1" dirty="0" smtClean="0"/>
                <a:t>　　　　をクリック（ポイントの追加）　</a:t>
              </a:r>
              <a:endParaRPr kumimoji="1" lang="ja-JP" altLang="en-US" b="1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6280209" y="3949622"/>
              <a:ext cx="2905125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④</a:t>
              </a:r>
              <a:r>
                <a:rPr kumimoji="1" lang="ja-JP" altLang="en-US" b="1" dirty="0" smtClean="0"/>
                <a:t>　追加したい地点をクリック</a:t>
              </a:r>
              <a:endParaRPr kumimoji="1" lang="en-US" altLang="ja-JP" b="1" dirty="0" smtClean="0"/>
            </a:p>
          </p:txBody>
        </p:sp>
        <p:pic>
          <p:nvPicPr>
            <p:cNvPr id="22" name="図 21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55614" y="3516351"/>
              <a:ext cx="279132" cy="264440"/>
            </a:xfrm>
            <a:prstGeom prst="rect">
              <a:avLst/>
            </a:prstGeom>
          </p:spPr>
        </p:pic>
        <p:sp>
          <p:nvSpPr>
            <p:cNvPr id="23" name="テキスト ボックス 22"/>
            <p:cNvSpPr txBox="1"/>
            <p:nvPr/>
          </p:nvSpPr>
          <p:spPr>
            <a:xfrm>
              <a:off x="6302475" y="4411894"/>
              <a:ext cx="2905125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⑤</a:t>
              </a:r>
              <a:r>
                <a:rPr kumimoji="1" lang="ja-JP" altLang="en-US" b="1" dirty="0" smtClean="0"/>
                <a:t>　</a:t>
              </a:r>
              <a:r>
                <a:rPr lang="ja-JP" altLang="en-US" b="1" dirty="0"/>
                <a:t>値</a:t>
              </a:r>
              <a:r>
                <a:rPr lang="ja-JP" altLang="en-US" b="1" dirty="0" smtClean="0"/>
                <a:t>を入力し、</a:t>
              </a:r>
              <a:r>
                <a:rPr kumimoji="1" lang="ja-JP" altLang="en-US" b="1" dirty="0" smtClean="0"/>
                <a:t>ＯＫをクリック</a:t>
              </a:r>
              <a:endParaRPr kumimoji="1" lang="en-US" altLang="ja-JP" b="1" dirty="0" smtClean="0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7309728" y="4668762"/>
              <a:ext cx="17915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 smtClean="0"/>
                <a:t>※</a:t>
              </a:r>
              <a:r>
                <a:rPr kumimoji="1" lang="ja-JP" altLang="en-US" sz="900" b="1" dirty="0" smtClean="0"/>
                <a:t>　属性テーブルを参考にする</a:t>
              </a:r>
              <a:endParaRPr kumimoji="1" lang="en-US" altLang="ja-JP" sz="9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472279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437" y="966377"/>
            <a:ext cx="5294436" cy="409569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084549" y="2582527"/>
            <a:ext cx="296106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②　　　　</a:t>
            </a:r>
            <a:r>
              <a:rPr lang="ja-JP" altLang="en-US" b="1" dirty="0"/>
              <a:t>編集モードであることを確認</a:t>
            </a:r>
            <a:endParaRPr kumimoji="1" lang="ja-JP" altLang="en-US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2704" y="2614281"/>
            <a:ext cx="279132" cy="26444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084549" y="2196716"/>
            <a:ext cx="24304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編集したいレイヤを選択　</a:t>
            </a:r>
            <a:endParaRPr kumimoji="1" lang="ja-JP" altLang="en-US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84548" y="3023103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③　属性テーブルを開く</a:t>
            </a:r>
            <a:r>
              <a:rPr kumimoji="1" lang="ja-JP" altLang="en-US" b="1" dirty="0" smtClean="0"/>
              <a:t>　</a:t>
            </a:r>
            <a:endParaRPr kumimoji="1" lang="ja-JP" altLang="en-US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84549" y="3444150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④</a:t>
            </a:r>
            <a:r>
              <a:rPr kumimoji="1" lang="ja-JP" altLang="en-US" b="1" dirty="0" smtClean="0"/>
              <a:t>　テーブルを編集する</a:t>
            </a:r>
            <a:endParaRPr kumimoji="1" lang="en-US" altLang="ja-JP" b="1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429642" y="5442917"/>
            <a:ext cx="39084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編集が終わったら　　　をクリックして一時保存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130" y="5371934"/>
            <a:ext cx="304966" cy="304966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350038" y="168676"/>
            <a:ext cx="44743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属性テーブル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を</a:t>
            </a:r>
            <a:r>
              <a:rPr lang="ja-JP" altLang="en-US" sz="3200" b="1" dirty="0">
                <a:solidFill>
                  <a:srgbClr val="0070C0"/>
                </a:solidFill>
              </a:rPr>
              <a:t>編集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する</a:t>
            </a:r>
            <a:endParaRPr lang="ja-JP" alt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149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764291"/>
            <a:ext cx="6051777" cy="465230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27" y="3844698"/>
            <a:ext cx="2962275" cy="124777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213474" y="4644582"/>
            <a:ext cx="692026" cy="2703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154658" y="158867"/>
            <a:ext cx="5363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編集が完了したらたら　　　をクリックすると編集が終了する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　　　　</a:t>
            </a:r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　</a:t>
            </a:r>
            <a:r>
              <a:rPr kumimoji="1" lang="ja-JP" altLang="en-US" sz="1600" b="1" dirty="0" smtClean="0"/>
              <a:t>（以下のメッセージが出る場合は、保存をクリック）</a:t>
            </a:r>
            <a:endParaRPr kumimoji="1" lang="ja-JP" altLang="en-US" sz="16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1670174" y="1167958"/>
            <a:ext cx="187201" cy="156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606" y="158867"/>
            <a:ext cx="279132" cy="2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79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kumimoji="1" lang="en-US" altLang="ja-JP" b="1" u="none" dirty="0" smtClean="0">
                <a:solidFill>
                  <a:srgbClr val="0070C0"/>
                </a:solidFill>
                <a:latin typeface="+mj-ea"/>
              </a:rPr>
              <a:t>4.</a:t>
            </a:r>
            <a:r>
              <a:rPr kumimoji="1" lang="ja-JP" altLang="en-US" b="1" u="none" dirty="0" smtClean="0">
                <a:solidFill>
                  <a:srgbClr val="0070C0"/>
                </a:solidFill>
                <a:latin typeface="+mj-ea"/>
              </a:rPr>
              <a:t>　ベクタ修正　②ラインとポリゴン</a:t>
            </a:r>
            <a:endParaRPr kumimoji="1" lang="ja-JP" altLang="en-US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44" y="889051"/>
            <a:ext cx="6132512" cy="471436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651684" y="478379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ポリゴンを修正する　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219717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805921"/>
            <a:ext cx="6014088" cy="462333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05146" y="102800"/>
            <a:ext cx="4634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ポリゴンの形を修正する　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05146" y="1802075"/>
            <a:ext cx="1386882" cy="93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16268" y="1199088"/>
            <a:ext cx="135131" cy="155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161604" y="1195919"/>
            <a:ext cx="146437" cy="185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573418" y="117051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1310310" y="123783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1260928" y="1829463"/>
            <a:ext cx="364447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4118099" y="2272858"/>
            <a:ext cx="168676" cy="155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4303372" y="204209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97612" y="3014225"/>
            <a:ext cx="3017838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③　　　　をクリック（ノードツール）</a:t>
            </a:r>
            <a:r>
              <a:rPr kumimoji="1" lang="ja-JP" altLang="en-US" b="1" dirty="0" smtClean="0"/>
              <a:t>　</a:t>
            </a:r>
            <a:endParaRPr kumimoji="1" lang="ja-JP" altLang="en-US" b="1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6297613" y="2187838"/>
            <a:ext cx="2569934" cy="1555852"/>
            <a:chOff x="6297613" y="2187838"/>
            <a:chExt cx="2569934" cy="1555852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6297613" y="2573649"/>
              <a:ext cx="2569934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/>
                <a:t>②　　　　をクリック（</a:t>
              </a:r>
              <a:r>
                <a:rPr lang="ja-JP" altLang="en-US" b="1" dirty="0" smtClean="0"/>
                <a:t>編集モード）</a:t>
              </a:r>
              <a:endParaRPr kumimoji="1" lang="ja-JP" altLang="en-US" b="1" dirty="0"/>
            </a:p>
          </p:txBody>
        </p:sp>
        <p:pic>
          <p:nvPicPr>
            <p:cNvPr id="16" name="図 1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85768" y="2605403"/>
              <a:ext cx="279132" cy="264440"/>
            </a:xfrm>
            <a:prstGeom prst="rect">
              <a:avLst/>
            </a:prstGeom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6297613" y="2187838"/>
              <a:ext cx="2430474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/>
                <a:t>①　編集したいレイヤを選択　</a:t>
              </a:r>
              <a:endParaRPr kumimoji="1" lang="ja-JP" altLang="en-US" b="1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297613" y="3435272"/>
              <a:ext cx="2153929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④</a:t>
              </a:r>
              <a:r>
                <a:rPr kumimoji="1" lang="ja-JP" altLang="en-US" b="1" dirty="0" smtClean="0"/>
                <a:t>　頂点を編集する</a:t>
              </a:r>
              <a:endParaRPr kumimoji="1" lang="en-US" altLang="ja-JP" b="1" dirty="0" smtClean="0"/>
            </a:p>
          </p:txBody>
        </p:sp>
        <p:pic>
          <p:nvPicPr>
            <p:cNvPr id="20" name="図 1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85768" y="3014225"/>
              <a:ext cx="279132" cy="264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7067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6" y="1265464"/>
            <a:ext cx="4225664" cy="324847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258" y="1265464"/>
            <a:ext cx="4176456" cy="321065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022912" y="926910"/>
            <a:ext cx="3708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線上でダブルクリックすると頂点が増える</a:t>
            </a:r>
            <a:endParaRPr kumimoji="1" lang="ja-JP" altLang="en-US" sz="1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79779" y="926910"/>
            <a:ext cx="3833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頂点を移動するとポリゴンの形状が変わる</a:t>
            </a:r>
            <a:endParaRPr kumimoji="1" lang="ja-JP" altLang="en-US" sz="1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0977" y="4709201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ポリゴンの形状が変更できた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0147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</a:rPr>
              <a:t>1</a:t>
            </a:r>
            <a:r>
              <a:rPr lang="en-US" altLang="ja-JP" sz="3200" b="1" u="none" dirty="0" smtClean="0">
                <a:solidFill>
                  <a:srgbClr val="0070C0"/>
                </a:solidFill>
              </a:rPr>
              <a:t>.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　ラスタ</a:t>
            </a:r>
            <a:r>
              <a:rPr lang="ja-JP" altLang="en-US" sz="3200" b="1" u="none" dirty="0">
                <a:solidFill>
                  <a:srgbClr val="0070C0"/>
                </a:solidFill>
              </a:rPr>
              <a:t>のモザイクとクリップ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30" y="1269914"/>
            <a:ext cx="5682342" cy="4368300"/>
          </a:xfrm>
          <a:prstGeom prst="rect">
            <a:avLst/>
          </a:prstGeom>
        </p:spPr>
      </p:pic>
      <p:grpSp>
        <p:nvGrpSpPr>
          <p:cNvPr id="4" name="グループ化 3"/>
          <p:cNvGrpSpPr/>
          <p:nvPr/>
        </p:nvGrpSpPr>
        <p:grpSpPr>
          <a:xfrm>
            <a:off x="589668" y="859346"/>
            <a:ext cx="8089650" cy="338554"/>
            <a:chOff x="847724" y="721647"/>
            <a:chExt cx="8089650" cy="338554"/>
          </a:xfrm>
        </p:grpSpPr>
        <p:sp>
          <p:nvSpPr>
            <p:cNvPr id="3" name="テキスト ボックス 2"/>
            <p:cNvSpPr txBox="1"/>
            <p:nvPr/>
          </p:nvSpPr>
          <p:spPr>
            <a:xfrm>
              <a:off x="1295538" y="721647"/>
              <a:ext cx="764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b="1" dirty="0" smtClean="0"/>
                <a:t>をクリックして、基盤地図情報サイトからダウロードした</a:t>
              </a:r>
              <a:r>
                <a:rPr kumimoji="1" lang="en-US" altLang="ja-JP" sz="1600" b="1" dirty="0" smtClean="0"/>
                <a:t>DEM</a:t>
              </a:r>
              <a:r>
                <a:rPr kumimoji="1" lang="ja-JP" altLang="en-US" sz="1600" b="1" dirty="0" smtClean="0"/>
                <a:t>を変換して</a:t>
              </a:r>
              <a:r>
                <a:rPr kumimoji="1" lang="en-US" altLang="ja-JP" sz="1600" b="1" dirty="0" smtClean="0"/>
                <a:t>QGIS</a:t>
              </a:r>
              <a:r>
                <a:rPr kumimoji="1" lang="ja-JP" altLang="en-US" sz="1600" b="1" dirty="0" smtClean="0"/>
                <a:t>で読み込む</a:t>
              </a:r>
              <a:endParaRPr lang="en-US" altLang="ja-JP" sz="1600" b="1" dirty="0" smtClean="0"/>
            </a:p>
          </p:txBody>
        </p:sp>
        <p:pic>
          <p:nvPicPr>
            <p:cNvPr id="5" name="図 4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7724" y="721647"/>
              <a:ext cx="333375" cy="272763"/>
            </a:xfrm>
            <a:prstGeom prst="rect">
              <a:avLst/>
            </a:prstGeom>
          </p:spPr>
        </p:pic>
      </p:grpSp>
      <p:sp>
        <p:nvSpPr>
          <p:cNvPr id="7" name="正方形/長方形 6"/>
          <p:cNvSpPr/>
          <p:nvPr/>
        </p:nvSpPr>
        <p:spPr>
          <a:xfrm>
            <a:off x="1828800" y="1811045"/>
            <a:ext cx="204186" cy="159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754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023" y="73565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u="none" dirty="0" smtClean="0">
                <a:solidFill>
                  <a:srgbClr val="0070C0"/>
                </a:solidFill>
              </a:rPr>
              <a:t>新規ポリゴンを連結させる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47" y="916989"/>
            <a:ext cx="6132512" cy="471436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374843" y="578919"/>
            <a:ext cx="4095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新しいポリゴンを作成してポリゴンを連結</a:t>
            </a:r>
            <a:r>
              <a:rPr lang="ja-JP" altLang="en-US" sz="1600" dirty="0"/>
              <a:t>す</a:t>
            </a:r>
            <a:r>
              <a:rPr kumimoji="1" lang="ja-JP" altLang="en-US" sz="1600" dirty="0" smtClean="0"/>
              <a:t>る</a:t>
            </a:r>
            <a:endParaRPr kumimoji="1" lang="ja-JP" altLang="en-US" sz="1600" dirty="0"/>
          </a:p>
        </p:txBody>
      </p:sp>
      <p:sp>
        <p:nvSpPr>
          <p:cNvPr id="6" name="正方形/長方形 5"/>
          <p:cNvSpPr/>
          <p:nvPr/>
        </p:nvSpPr>
        <p:spPr>
          <a:xfrm>
            <a:off x="1890944" y="1322774"/>
            <a:ext cx="159798" cy="150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08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104388"/>
            <a:ext cx="4655934" cy="357924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1104388"/>
            <a:ext cx="4768645" cy="366589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2413517" y="648409"/>
            <a:ext cx="481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連結させるようにポリゴン同士の頂点を重ねる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025281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0" y="559804"/>
            <a:ext cx="5830529" cy="448221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877" y="2600171"/>
            <a:ext cx="3451123" cy="265305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314575" y="2838450"/>
            <a:ext cx="2857500" cy="1781175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14575" y="4944804"/>
            <a:ext cx="27510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一見くっついているようにみえるが</a:t>
            </a:r>
            <a:endParaRPr kumimoji="1" lang="ja-JP" altLang="en-US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181849" y="5253222"/>
            <a:ext cx="188224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拡大すると隙間がある</a:t>
            </a:r>
            <a:endParaRPr kumimoji="1" lang="ja-JP" altLang="en-US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14575" y="66720"/>
            <a:ext cx="495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/>
              <a:t>この方法では、ポリゴンを連結することはできない</a:t>
            </a:r>
            <a:endParaRPr kumimoji="1" lang="ja-JP" altLang="en-US" sz="1800" dirty="0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5172075" y="3844031"/>
            <a:ext cx="855863" cy="2574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669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u="none" dirty="0">
                <a:solidFill>
                  <a:srgbClr val="0070C0"/>
                </a:solidFill>
              </a:rPr>
              <a:t>頂点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の重ね合わせ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845721"/>
            <a:ext cx="5347154" cy="411062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43" y="2579642"/>
            <a:ext cx="4078514" cy="3135358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886075" y="3381376"/>
            <a:ext cx="723900" cy="400050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249761" y="3699646"/>
            <a:ext cx="1909082" cy="605654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355443" y="3954848"/>
            <a:ext cx="283482" cy="140902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649" y="1650829"/>
            <a:ext cx="279132" cy="26444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5136825" y="1617058"/>
            <a:ext cx="3645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編集したいレイヤを選択し、　　をクリック</a:t>
            </a:r>
            <a:endParaRPr kumimoji="1" lang="ja-JP" altLang="en-US" sz="1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802966" y="221691"/>
            <a:ext cx="2667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頂点の連結を確認する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36111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69" y="946792"/>
            <a:ext cx="5065939" cy="389444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13" y="2322286"/>
            <a:ext cx="4413287" cy="339271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57" y="542667"/>
            <a:ext cx="4209143" cy="323577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00858" y="201066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編集モードで、頂点を移動してみる（保存はしない）</a:t>
            </a:r>
            <a:endParaRPr kumimoji="1" lang="ja-JP" altLang="en-US" sz="18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702260" y="3390064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/>
              <a:t>頂点が重なっている</a:t>
            </a:r>
            <a:endParaRPr kumimoji="1" lang="ja-JP" altLang="en-US" sz="14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524056" y="3236175"/>
            <a:ext cx="1643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/>
              <a:t>頂点をずらしてみる</a:t>
            </a:r>
            <a:endParaRPr kumimoji="1" lang="ja-JP" altLang="en-US" sz="14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415093" y="5208065"/>
            <a:ext cx="4156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00B050"/>
                </a:solidFill>
              </a:rPr>
              <a:t>ラインやポリゴンは頂点でつながっている</a:t>
            </a:r>
          </a:p>
        </p:txBody>
      </p:sp>
    </p:spTree>
    <p:extLst>
      <p:ext uri="{BB962C8B-B14F-4D97-AF65-F5344CB8AC3E}">
        <p14:creationId xmlns:p14="http://schemas.microsoft.com/office/powerpoint/2010/main" val="2630775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185" y="663045"/>
            <a:ext cx="5980829" cy="462712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4" y="2138876"/>
            <a:ext cx="4967287" cy="247598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353009" y="205697"/>
            <a:ext cx="6437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スナップオプションの設定を変えて、頂点に重ねられるようにする</a:t>
            </a:r>
            <a:endParaRPr kumimoji="1" lang="ja-JP" altLang="en-US" sz="18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453034" y="760458"/>
            <a:ext cx="2196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設定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＞スナップオプション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75027" y="4789938"/>
            <a:ext cx="3280065" cy="740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編集したいレイヤにチェックを入れる</a:t>
            </a:r>
            <a:endParaRPr kumimoji="1" lang="en-US" altLang="ja-JP" b="1" dirty="0" smtClean="0"/>
          </a:p>
          <a:p>
            <a:r>
              <a:rPr lang="ja-JP" altLang="en-US" b="1" dirty="0" smtClean="0"/>
              <a:t>②　頂点と線分を選択する</a:t>
            </a:r>
            <a:endParaRPr lang="en-US" altLang="ja-JP" b="1" dirty="0" smtClean="0"/>
          </a:p>
          <a:p>
            <a:r>
              <a:rPr kumimoji="1" lang="ja-JP" altLang="en-US" b="1" dirty="0" smtClean="0"/>
              <a:t>③　許容範囲を入力（今回は</a:t>
            </a:r>
            <a:r>
              <a:rPr kumimoji="1" lang="en-US" altLang="ja-JP" b="1" dirty="0" smtClean="0"/>
              <a:t>20</a:t>
            </a:r>
            <a:r>
              <a:rPr kumimoji="1" lang="ja-JP" altLang="en-US" b="1" dirty="0" smtClean="0"/>
              <a:t>）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3484816" y="268424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206194" y="270329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744669" y="270329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467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984" y="780279"/>
            <a:ext cx="5490878" cy="422746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845" y="1790838"/>
            <a:ext cx="2781658" cy="372500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92" y="3842973"/>
            <a:ext cx="2447105" cy="167286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984161" y="735580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レイヤ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＞新規シェープファイルレイヤ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69833" y="45148"/>
            <a:ext cx="7184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>
                <a:solidFill>
                  <a:srgbClr val="0070C0"/>
                </a:solidFill>
              </a:rPr>
              <a:t>ラインと頂点の編集（</a:t>
            </a:r>
            <a:r>
              <a:rPr lang="ja-JP" altLang="en-US" sz="3200" dirty="0">
                <a:solidFill>
                  <a:srgbClr val="0070C0"/>
                </a:solidFill>
              </a:rPr>
              <a:t>万石浦に</a:t>
            </a:r>
            <a:r>
              <a:rPr lang="ja-JP" altLang="en-US" sz="3200" dirty="0" smtClean="0">
                <a:solidFill>
                  <a:srgbClr val="0070C0"/>
                </a:solidFill>
              </a:rPr>
              <a:t>橋を作成）</a:t>
            </a:r>
            <a:endParaRPr lang="en-US" altLang="ja-JP" sz="3200" dirty="0" smtClean="0">
              <a:solidFill>
                <a:srgbClr val="0070C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84347" y="2091549"/>
            <a:ext cx="2959465" cy="1604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①　ラインを選択</a:t>
            </a:r>
            <a:endParaRPr kumimoji="1" lang="en-US" altLang="ja-JP" dirty="0" smtClean="0"/>
          </a:p>
          <a:p>
            <a:r>
              <a:rPr lang="ja-JP" altLang="en-US" dirty="0" smtClean="0"/>
              <a:t>②　エンコーディングを選択</a:t>
            </a:r>
            <a:endParaRPr lang="en-US" altLang="ja-JP" dirty="0" smtClean="0"/>
          </a:p>
          <a:p>
            <a:r>
              <a:rPr kumimoji="1" lang="ja-JP" altLang="en-US" dirty="0" smtClean="0"/>
              <a:t>③　ＣＲＳを選択</a:t>
            </a:r>
            <a:endParaRPr kumimoji="1" lang="en-US" altLang="ja-JP" dirty="0" smtClean="0"/>
          </a:p>
          <a:p>
            <a:r>
              <a:rPr lang="ja-JP" altLang="en-US" dirty="0" smtClean="0"/>
              <a:t>④　ＯＫ</a:t>
            </a:r>
            <a:endParaRPr lang="en-US" altLang="ja-JP" dirty="0" smtClean="0"/>
          </a:p>
          <a:p>
            <a:r>
              <a:rPr lang="ja-JP" altLang="en-US" dirty="0" smtClean="0"/>
              <a:t>⑤　出力先とファイル名を入力し保存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en-US" altLang="ja-JP" dirty="0" smtClean="0"/>
              <a:t>※</a:t>
            </a:r>
            <a:r>
              <a:rPr lang="ja-JP" altLang="en-US" dirty="0" smtClean="0"/>
              <a:t>今回は、属性を追加しない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799349" y="2091549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236804" y="225133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489648" y="254908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389097" y="514032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8476195" y="520742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⑤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996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032" y="567209"/>
            <a:ext cx="6449961" cy="495840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82" y="2688248"/>
            <a:ext cx="4712417" cy="278021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320032" y="1630625"/>
            <a:ext cx="1409354" cy="112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434583" y="149134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新規のラインが追加された</a:t>
            </a:r>
            <a:endParaRPr kumimoji="1" lang="ja-JP" altLang="en-US" sz="18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940885" y="5407223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 smtClean="0"/>
              <a:t>スタイルを変更しておく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95773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u="none" dirty="0" smtClean="0">
                <a:solidFill>
                  <a:srgbClr val="0070C0"/>
                </a:solidFill>
              </a:rPr>
              <a:t>万石浦に橋を作ってみる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81" y="853545"/>
            <a:ext cx="5753894" cy="442330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210362" y="3370041"/>
            <a:ext cx="723275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万石浦</a:t>
            </a:r>
          </a:p>
        </p:txBody>
      </p:sp>
    </p:spTree>
    <p:extLst>
      <p:ext uri="{BB962C8B-B14F-4D97-AF65-F5344CB8AC3E}">
        <p14:creationId xmlns:p14="http://schemas.microsoft.com/office/powerpoint/2010/main" val="4213350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8308" y="833966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1800" b="1" u="none" dirty="0" smtClean="0"/>
              <a:t>編集モードで、水涯線にカーソルをあてるとカーソルの色が変化する</a:t>
            </a:r>
            <a:endParaRPr kumimoji="1" lang="ja-JP" altLang="en-US" sz="1800" b="1" u="none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1536004"/>
            <a:ext cx="4018847" cy="308948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612" y="1463460"/>
            <a:ext cx="4113213" cy="31620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696" y="3657601"/>
            <a:ext cx="2057400" cy="17145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905000" y="3162301"/>
            <a:ext cx="723900" cy="400050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5290785" y="3090177"/>
            <a:ext cx="3078866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b="1" u="none" dirty="0" smtClean="0"/>
              <a:t>この状態で池の端と端を線でつなぐ</a:t>
            </a:r>
            <a:endParaRPr lang="ja-JP" altLang="en-US" sz="1400" b="1" u="none" dirty="0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2349500" y="5284318"/>
            <a:ext cx="6794500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b="1" u="none" dirty="0" smtClean="0"/>
              <a:t>線を書き終えたところで、右クリックをすると↑のウインドウが立ち上がる（値を入力する）　</a:t>
            </a:r>
            <a:endParaRPr lang="ja-JP" altLang="en-US" sz="1400" b="1" u="none" dirty="0"/>
          </a:p>
        </p:txBody>
      </p:sp>
    </p:spTree>
    <p:extLst>
      <p:ext uri="{BB962C8B-B14F-4D97-AF65-F5344CB8AC3E}">
        <p14:creationId xmlns:p14="http://schemas.microsoft.com/office/powerpoint/2010/main" val="1680302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275" y="1053570"/>
            <a:ext cx="5179730" cy="400420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b="1" dirty="0" smtClean="0">
                <a:solidFill>
                  <a:srgbClr val="0070C0"/>
                </a:solidFill>
              </a:rPr>
              <a:t>ラスタのモザイク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606" y="1644817"/>
            <a:ext cx="2354990" cy="3676082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7390427" y="1621152"/>
            <a:ext cx="1090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ラスタ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＞その他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＞結合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703394" y="189135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703394" y="2236064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97551" y="501497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017765" y="3693522"/>
            <a:ext cx="2126235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入力ファイルを選択</a:t>
            </a:r>
            <a:endParaRPr kumimoji="1" lang="en-US" altLang="ja-JP" b="1" dirty="0" smtClean="0">
              <a:solidFill>
                <a:srgbClr val="FF0000"/>
              </a:solidFill>
            </a:endParaRPr>
          </a:p>
          <a:p>
            <a:r>
              <a:rPr lang="ja-JP" altLang="en-US" b="1" dirty="0">
                <a:solidFill>
                  <a:srgbClr val="FF0000"/>
                </a:solidFill>
              </a:rPr>
              <a:t>②　出力先とファイル入力</a:t>
            </a:r>
          </a:p>
          <a:p>
            <a:r>
              <a:rPr lang="ja-JP" altLang="en-US" b="1" dirty="0">
                <a:solidFill>
                  <a:srgbClr val="FF0000"/>
                </a:solidFill>
              </a:rPr>
              <a:t>③　ＯＫを</a:t>
            </a:r>
            <a:r>
              <a:rPr lang="ja-JP" altLang="en-US" b="1" dirty="0" smtClean="0">
                <a:solidFill>
                  <a:srgbClr val="FF0000"/>
                </a:solidFill>
              </a:rPr>
              <a:t>クリック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85865" y="5424842"/>
            <a:ext cx="8958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＊データがない値を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0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とせずに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NULL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値として扱いたい場合は、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-9999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を設定する。 プロパティ＞透過性からデータ無しとする値に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-9999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を設定</a:t>
            </a:r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44844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44" y="743642"/>
            <a:ext cx="6391387" cy="491337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57500"/>
            <a:ext cx="2771775" cy="124777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171769" y="149058"/>
            <a:ext cx="5363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編集が完了したらたら　　　をクリックすると編集が終了する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　　　　</a:t>
            </a:r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　</a:t>
            </a:r>
            <a:r>
              <a:rPr kumimoji="1" lang="ja-JP" altLang="en-US" sz="1600" b="1" dirty="0" smtClean="0"/>
              <a:t>（以下のメッセージが出る場合は、保存をクリック）</a:t>
            </a:r>
            <a:endParaRPr kumimoji="1" lang="ja-JP" altLang="en-US" sz="16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606" y="158867"/>
            <a:ext cx="279132" cy="2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64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76" y="560122"/>
            <a:ext cx="6571648" cy="505195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680296" y="89190"/>
            <a:ext cx="378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頂点が重なっていることが確認できる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009910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  <a:latin typeface="+mj-ea"/>
              </a:rPr>
              <a:t>5</a:t>
            </a:r>
            <a:r>
              <a:rPr lang="en-US" altLang="ja-JP" sz="3200" b="1" u="none" dirty="0" smtClean="0">
                <a:solidFill>
                  <a:srgbClr val="0070C0"/>
                </a:solidFill>
                <a:latin typeface="+mj-ea"/>
              </a:rPr>
              <a:t>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ベクタをラスタへ変換する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72" y="899283"/>
            <a:ext cx="5919019" cy="455024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4291" y="3472016"/>
            <a:ext cx="1732168" cy="1748913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777099" y="1792119"/>
            <a:ext cx="4366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ラスタ変換用に加工した水域ポリゴンを使用する</a:t>
            </a:r>
            <a:endParaRPr kumimoji="1" lang="ja-JP" altLang="en-US" sz="1600" b="1" dirty="0"/>
          </a:p>
        </p:txBody>
      </p:sp>
      <p:sp>
        <p:nvSpPr>
          <p:cNvPr id="3" name="正方形/長方形 2"/>
          <p:cNvSpPr/>
          <p:nvPr/>
        </p:nvSpPr>
        <p:spPr>
          <a:xfrm>
            <a:off x="35510" y="5451613"/>
            <a:ext cx="909073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b="1" dirty="0" smtClean="0"/>
              <a:t>※</a:t>
            </a:r>
            <a:r>
              <a:rPr lang="ja-JP" altLang="en-US" sz="1000" b="1" dirty="0" smtClean="0"/>
              <a:t>加工</a:t>
            </a:r>
            <a:r>
              <a:rPr lang="ja-JP" altLang="en-US" sz="1000" b="1" dirty="0"/>
              <a:t>した水域</a:t>
            </a:r>
            <a:r>
              <a:rPr lang="ja-JP" altLang="en-US" sz="1000" b="1" dirty="0" smtClean="0"/>
              <a:t>ポリゴン・・・</a:t>
            </a:r>
            <a:r>
              <a:rPr lang="ja-JP" altLang="en-US" sz="1000" dirty="0"/>
              <a:t>水域レイヤを作っておく（属性テーブルを</a:t>
            </a:r>
            <a:r>
              <a:rPr lang="ja-JP" altLang="en-US" sz="1000" dirty="0" smtClean="0"/>
              <a:t>整理し、</a:t>
            </a:r>
            <a:r>
              <a:rPr lang="en-US" altLang="ja-JP" sz="1000" dirty="0" smtClean="0"/>
              <a:t>1</a:t>
            </a:r>
            <a:r>
              <a:rPr lang="ja-JP" altLang="en-US" sz="1000" dirty="0"/>
              <a:t>列にしておく）→選択して川水域ごとに値を入れる→シングルパートをマルチパートにする</a:t>
            </a:r>
            <a:r>
              <a:rPr lang="ja-JP" altLang="en-US" sz="1000" dirty="0" smtClean="0"/>
              <a:t>）</a:t>
            </a:r>
            <a:endParaRPr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478266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595" y="346099"/>
            <a:ext cx="6444178" cy="493382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85" y="2200180"/>
            <a:ext cx="3251068" cy="3258341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763040" y="789310"/>
            <a:ext cx="2089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＞変換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＞ラスタ化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（ベクタのラスタ化）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78128" y="3060898"/>
            <a:ext cx="3679212" cy="230832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①　ベクタを選択</a:t>
            </a:r>
            <a:endParaRPr kumimoji="1" lang="en-US" altLang="ja-JP" sz="1600" b="1" dirty="0" smtClean="0"/>
          </a:p>
          <a:p>
            <a:endParaRPr kumimoji="1" lang="en-US" altLang="ja-JP" sz="1600" b="1" dirty="0" smtClean="0"/>
          </a:p>
          <a:p>
            <a:r>
              <a:rPr lang="ja-JP" altLang="en-US" sz="1600" b="1" dirty="0" smtClean="0"/>
              <a:t>②　色分けに使う、属性フィールドを選択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kumimoji="1" lang="ja-JP" altLang="en-US" sz="1600" b="1" dirty="0" smtClean="0"/>
              <a:t>③　</a:t>
            </a:r>
            <a:r>
              <a:rPr lang="ja-JP" altLang="en-US" sz="1600" b="1" dirty="0"/>
              <a:t>出力先とファイル名を</a:t>
            </a:r>
            <a:r>
              <a:rPr lang="ja-JP" altLang="en-US" sz="1600" b="1" dirty="0" smtClean="0"/>
              <a:t>入力する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④　チェック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kumimoji="1" lang="ja-JP" altLang="en-US" sz="1600" b="1" dirty="0" smtClean="0"/>
              <a:t>⑤　ＯＫをクリック</a:t>
            </a:r>
            <a:endParaRPr kumimoji="1" lang="en-US" altLang="ja-JP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726478" y="2382677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4308402" y="269109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446125" y="299951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1607675" y="315372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856943" y="503860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⑤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2759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59" y="663045"/>
            <a:ext cx="6479458" cy="4981083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611367" y="226837"/>
            <a:ext cx="3921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水域ポリゴン（ベクタ）がラスタに変換された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757324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01" y="461293"/>
            <a:ext cx="6212195" cy="47756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129" y="3565290"/>
            <a:ext cx="2113935" cy="162508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452051" y="98187"/>
            <a:ext cx="4408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色分けすると主な水域ごとに色分けができている</a:t>
            </a:r>
            <a:endParaRPr kumimoji="1" lang="ja-JP" altLang="en-US" sz="16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458376" y="5283455"/>
            <a:ext cx="3685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拡大するとラスタであることが確認できる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6619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16" y="526596"/>
            <a:ext cx="6749143" cy="5188404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169212" y="188042"/>
            <a:ext cx="2805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ラスタが結合できた（モザイク）</a:t>
            </a:r>
            <a:endParaRPr kumimoji="1" lang="ja-JP" altLang="en-US" sz="16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1160916" y="1647825"/>
            <a:ext cx="1420359" cy="95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64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l="313" r="67969" b="37500"/>
          <a:stretch/>
        </p:blipFill>
        <p:spPr>
          <a:xfrm>
            <a:off x="165100" y="880091"/>
            <a:ext cx="4406900" cy="3473419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kumimoji="1" lang="ja-JP" altLang="en-US" b="1" dirty="0" smtClean="0">
                <a:solidFill>
                  <a:srgbClr val="0070C0"/>
                </a:solidFill>
              </a:rPr>
              <a:t>ラスタの</a:t>
            </a:r>
            <a:r>
              <a:rPr lang="ja-JP" altLang="en-US" b="1" dirty="0" smtClean="0">
                <a:solidFill>
                  <a:srgbClr val="0070C0"/>
                </a:solidFill>
              </a:rPr>
              <a:t>配色（値の分類）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090" y="627655"/>
            <a:ext cx="5054917" cy="3750955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 flipV="1">
            <a:off x="1642369" y="1067863"/>
            <a:ext cx="2293721" cy="26430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444500" y="4595656"/>
            <a:ext cx="86995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>
                <a:latin typeface="-apple-system"/>
              </a:rPr>
              <a:t>①　プロパティ ＞ スタイルから、レイヤタイプを単バンド疑似カラーにする。</a:t>
            </a:r>
            <a:r>
              <a:rPr lang="ja-JP" altLang="en-US" sz="1600" b="1" dirty="0"/>
              <a:t/>
            </a:r>
            <a:br>
              <a:rPr lang="ja-JP" altLang="en-US" sz="1600" b="1" dirty="0"/>
            </a:br>
            <a:r>
              <a:rPr lang="ja-JP" altLang="en-US" sz="1600" b="1" dirty="0">
                <a:latin typeface="-apple-system"/>
              </a:rPr>
              <a:t>②　新規カラーマップを作成から等間隔モードにし、分類数と配色を設定し、「分類」をクリックする。</a:t>
            </a:r>
            <a:r>
              <a:rPr lang="ja-JP" altLang="en-US" sz="1600" b="1" dirty="0"/>
              <a:t/>
            </a:r>
            <a:br>
              <a:rPr lang="ja-JP" altLang="en-US" sz="1600" b="1" dirty="0"/>
            </a:br>
            <a:r>
              <a:rPr lang="ja-JP" altLang="en-US" sz="1600" b="1" dirty="0">
                <a:latin typeface="-apple-system"/>
              </a:rPr>
              <a:t>③　各値上でクリックを行い分類数に応じて値を書き換える（ラベルも書き換える）。</a:t>
            </a:r>
            <a:r>
              <a:rPr lang="ja-JP" altLang="en-US" sz="1600" b="1" dirty="0"/>
              <a:t/>
            </a:r>
            <a:br>
              <a:rPr lang="ja-JP" altLang="en-US" sz="1600" b="1" dirty="0"/>
            </a:br>
            <a:r>
              <a:rPr lang="ja-JP" altLang="en-US" sz="1600" b="1" dirty="0">
                <a:latin typeface="-apple-system"/>
              </a:rPr>
              <a:t>④　適用をクリックし、配色を確認後</a:t>
            </a:r>
            <a:r>
              <a:rPr lang="en-US" altLang="ja-JP" sz="1600" b="1" dirty="0">
                <a:latin typeface="-apple-system"/>
              </a:rPr>
              <a:t>OK</a:t>
            </a:r>
            <a:r>
              <a:rPr lang="ja-JP" altLang="en-US" sz="1600" b="1" dirty="0">
                <a:latin typeface="-apple-system"/>
              </a:rPr>
              <a:t>をクリックする。</a:t>
            </a:r>
            <a:endParaRPr lang="ja-JP" altLang="en-US" sz="1600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5094749" y="669584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rgbClr val="FF0000"/>
                </a:solidFill>
                <a:latin typeface="-apple-system"/>
              </a:rPr>
              <a:t>①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940888" y="1067863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  <a:latin typeface="-apple-system"/>
              </a:rPr>
              <a:t>②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021905" y="1964905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  <a:latin typeface="-apple-system"/>
              </a:rPr>
              <a:t>③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7552593" y="4014956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  <a:latin typeface="-apple-system"/>
              </a:rPr>
              <a:t>④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238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1305018" y="710214"/>
            <a:ext cx="6329900" cy="4809478"/>
            <a:chOff x="1178606" y="553794"/>
            <a:chExt cx="6713764" cy="5161206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606" y="553794"/>
              <a:ext cx="6713764" cy="5161206"/>
            </a:xfrm>
            <a:prstGeom prst="rect">
              <a:avLst/>
            </a:prstGeom>
          </p:spPr>
        </p:pic>
        <p:sp>
          <p:nvSpPr>
            <p:cNvPr id="4" name="正方形/長方形 3"/>
            <p:cNvSpPr/>
            <p:nvPr/>
          </p:nvSpPr>
          <p:spPr>
            <a:xfrm>
              <a:off x="1189491" y="1666875"/>
              <a:ext cx="1420359" cy="952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テキスト ボックス 4"/>
          <p:cNvSpPr txBox="1"/>
          <p:nvPr/>
        </p:nvSpPr>
        <p:spPr>
          <a:xfrm>
            <a:off x="2391755" y="188607"/>
            <a:ext cx="4498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プロパティを開いて標高ごとに色わけを変更する。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13141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0"/>
          <a:stretch/>
        </p:blipFill>
        <p:spPr>
          <a:xfrm>
            <a:off x="285750" y="646551"/>
            <a:ext cx="6392636" cy="495414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80" y="1888224"/>
            <a:ext cx="2997010" cy="371247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232795" y="697313"/>
            <a:ext cx="1401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＞抽出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＞クリッパー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285750" y="113199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ラスタのクリップ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654112" y="2150423"/>
            <a:ext cx="1980029" cy="3084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入力ファイルを選択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654112" y="2458841"/>
            <a:ext cx="2129109" cy="3084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　出力先とファイル入力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311477" y="5398849"/>
            <a:ext cx="1727752" cy="3084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　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ＯＫをクリック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8623" y="3328610"/>
            <a:ext cx="1847850" cy="1838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テキスト ボックス 1"/>
          <p:cNvSpPr txBox="1"/>
          <p:nvPr/>
        </p:nvSpPr>
        <p:spPr>
          <a:xfrm>
            <a:off x="4824445" y="2980393"/>
            <a:ext cx="3086101" cy="3084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③地図から切り抜きたい範囲を選択</a:t>
            </a:r>
            <a:r>
              <a:rPr lang="ja-JP" altLang="en-US" b="1" dirty="0" smtClean="0">
                <a:solidFill>
                  <a:srgbClr val="FF0000"/>
                </a:solidFill>
              </a:rPr>
              <a:t>↓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828267" y="71742"/>
            <a:ext cx="317820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＊データがない値を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0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とせずに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NULL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値として扱いたい場合は、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-9999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を設定する。 プロパティ＞透過性からデータ無しとする値に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-9999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を設定</a:t>
            </a:r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61255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761841"/>
            <a:ext cx="5943600" cy="45691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5800" y="1851283"/>
            <a:ext cx="3251200" cy="323840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097476" y="423287"/>
            <a:ext cx="1856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ラスタが切り抜けた</a:t>
            </a:r>
            <a:endParaRPr kumimoji="1" lang="ja-JP" altLang="en-US" sz="16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86207" y="1512729"/>
            <a:ext cx="286007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切り抜いたラスタの配色を変更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28909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1335</TotalTime>
  <Words>997</Words>
  <Application>Microsoft Office PowerPoint</Application>
  <PresentationFormat>画面に合わせる (16:10)</PresentationFormat>
  <Paragraphs>257</Paragraphs>
  <Slides>45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45</vt:i4>
      </vt:variant>
    </vt:vector>
  </HeadingPairs>
  <TitlesOfParts>
    <vt:vector size="51" baseType="lpstr">
      <vt:lpstr>-apple-system</vt:lpstr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空間データの統合・修正</vt:lpstr>
      <vt:lpstr>1.　ラスタのモザイクとクリップ</vt:lpstr>
      <vt:lpstr>ラスタのモザイク</vt:lpstr>
      <vt:lpstr>PowerPoint プレゼンテーション</vt:lpstr>
      <vt:lpstr>ラスタの配色（値の分類）</vt:lpstr>
      <vt:lpstr>PowerPoint プレゼンテーション</vt:lpstr>
      <vt:lpstr>ラスタのクリップ</vt:lpstr>
      <vt:lpstr>PowerPoint プレゼンテーション</vt:lpstr>
      <vt:lpstr>2.　等高線の抽出（空間補間）</vt:lpstr>
      <vt:lpstr>PowerPoint プレゼンテーション</vt:lpstr>
      <vt:lpstr>PowerPoint プレゼンテーション</vt:lpstr>
      <vt:lpstr>PowerPoint プレゼンテーション</vt:lpstr>
      <vt:lpstr>3.　ラスタをベクターに変換する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5.　ベクタ修正　①ポイント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4.　ベクタ修正　②ラインとポリゴン</vt:lpstr>
      <vt:lpstr>PowerPoint プレゼンテーション</vt:lpstr>
      <vt:lpstr>PowerPoint プレゼンテーション</vt:lpstr>
      <vt:lpstr>新規ポリゴンを連結させる</vt:lpstr>
      <vt:lpstr>PowerPoint プレゼンテーション</vt:lpstr>
      <vt:lpstr>PowerPoint プレゼンテーション</vt:lpstr>
      <vt:lpstr>頂点の重ね合わせ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万石浦に橋を作ってみる</vt:lpstr>
      <vt:lpstr>編集モードで、水涯線にカーソルをあてるとカーソルの色が変化する</vt:lpstr>
      <vt:lpstr>PowerPoint プレゼンテーション</vt:lpstr>
      <vt:lpstr>PowerPoint プレゼンテーション</vt:lpstr>
      <vt:lpstr>5.　ベクタをラスタへ変換する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81</cp:revision>
  <dcterms:created xsi:type="dcterms:W3CDTF">2015-06-26T03:04:37Z</dcterms:created>
  <dcterms:modified xsi:type="dcterms:W3CDTF">2017-03-09T05:40:34Z</dcterms:modified>
</cp:coreProperties>
</file>